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grJr+Fic/GTA6ctvHwbOzjAdsB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9d172a9998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9d172a999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9d172a9998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9d172a999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9d172a999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9d172a99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9d172a9998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9d172a99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9d172a9998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9d172a999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9d172a9998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9d172a999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9d172a9998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9d172a99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9d172a9998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9d172a99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d172a9998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9d172a999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9d172a9998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9d172a999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9d172a9998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9d172a999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9d172a9998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9d172a999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9d172a9998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9d172a999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9d172a9998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9d172a999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9d172a9998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9d172a999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9d172a9998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9d172a999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3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3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" name="Google Shape;26;p3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3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3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3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3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3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1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31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3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0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0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4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1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1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9" name="Google Shape;99;p41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4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41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4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800" u="none" cap="none" strike="noStrike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2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2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4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3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3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4" name="Google Shape;114;p43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4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4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43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4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4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3" name="Google Shape;123;p4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4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5"/>
          <p:cNvSpPr txBox="1"/>
          <p:nvPr>
            <p:ph idx="1" type="body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0" name="Google Shape;130;p4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6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6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6" name="Google Shape;136;p4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4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2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3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5" name="Google Shape;55;p3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1" name="Google Shape;61;p35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2" name="Google Shape;62;p35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3" name="Google Shape;63;p35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3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8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0" name="Google Shape;80;p3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9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9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39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7" name="Google Shape;87;p3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3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3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3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30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30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3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30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30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30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0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3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3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3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3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3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eb.cs.ucla.edu/classes/cs217/05BitTorrent.pdf" TargetMode="External"/><Relationship Id="rId4" Type="http://schemas.openxmlformats.org/officeDocument/2006/relationships/image" Target="../media/image1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earchcio.techtarget.com/definition/distributed-ledger#:~:text=Distributed%20ledger%20technology%20(DLT)%20is,data%20store%20or%20administration%20functionality." TargetMode="External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henextweb.com/wp-content/blogs.dir/1/files/2013/08/10533272.jpg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nvidia.com/en-us/geforce/news/what-is-fps-and-how-it-helps-you-win-games/" TargetMode="External"/><Relationship Id="rId4" Type="http://schemas.openxmlformats.org/officeDocument/2006/relationships/hyperlink" Target="http://www.youtube.com/watch?v=uJxxCgKa0mU" TargetMode="External"/><Relationship Id="rId5" Type="http://schemas.openxmlformats.org/officeDocument/2006/relationships/image" Target="../media/image1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youtube.com/watch?v=GX4595KeZyc" TargetMode="External"/><Relationship Id="rId4" Type="http://schemas.openxmlformats.org/officeDocument/2006/relationships/hyperlink" Target="https://www.youtube.com/@DistributedSystems" TargetMode="External"/><Relationship Id="rId5" Type="http://schemas.openxmlformats.org/officeDocument/2006/relationships/hyperlink" Target="https://www.youtube.com/watch?v=LFZDpF_A-BE" TargetMode="External"/><Relationship Id="rId6" Type="http://schemas.openxmlformats.org/officeDocument/2006/relationships/hyperlink" Target="https://www.youtube.com/watch?v=W6qURtqrldc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US"/>
              <a:t>Реални примери</a:t>
            </a:r>
            <a:endParaRPr/>
          </a:p>
        </p:txBody>
      </p:sp>
      <p:sp>
        <p:nvSpPr>
          <p:cNvPr id="144" name="Google Shape;144;p1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/>
              <a:t>Skype, BitTorrent, Blockchain, Counter-Strike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pic>
        <p:nvPicPr>
          <p:cNvPr descr="Introduction to Peer to Peer (P2P) Network | CodeSpot" id="199" name="Google Shape;199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Как работи Skype?</a:t>
            </a:r>
            <a:br>
              <a:rPr lang="en-US"/>
            </a:br>
            <a:r>
              <a:rPr lang="en-US"/>
              <a:t>Supernodes</a:t>
            </a:r>
            <a:endParaRPr/>
          </a:p>
        </p:txBody>
      </p:sp>
      <p:sp>
        <p:nvSpPr>
          <p:cNvPr id="205" name="Google Shape;205;p1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Ключов момент в работата на Skype мрежата е задаването на потребителски компютри като “supernodes”.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Представете си, че тези „избранници“ са като разпределителните гари от ЖП мрежа, която свързват множество железопътни линии.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На един такъв „избранник“ – supernode, е възможно трафикът да се увеличава постоянно, което може да доведе до трудности в интернет достъпна на потребителя.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Разбира се, потребителят може да деактивира тази функционалност като редактира Windows регистрите.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pic>
        <p:nvPicPr>
          <p:cNvPr descr="Controlling Skype: Network Overview, Skype Login and FortiGate  Configuration to block Skype" id="211" name="Google Shape;211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594" y="697831"/>
            <a:ext cx="9110148" cy="4965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17" name="Google Shape;217;p1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bittorrent-swarm" id="218" name="Google Shape;21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758" y="803615"/>
            <a:ext cx="11348452" cy="523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BitTorrent</a:t>
            </a:r>
            <a:endParaRPr/>
          </a:p>
        </p:txBody>
      </p:sp>
      <p:sp>
        <p:nvSpPr>
          <p:cNvPr id="224" name="Google Shape;224;p14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BitTorrent консумира близо 12% от интернет трафика в Северна Америка и 36% от Азия (2012).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Толкова е популярен, че се създават различни системи за регулирането му (Copyright Alert System).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BitTorrent е по-известен като метод за пиратско поведение в интернет, но той не е само за пирати.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BitTorrent представлява полезен, децентрализиран peer-to-peer протокол, които притежава солидни предимства пред други p2p протоколи.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Как работи мрежата?</a:t>
            </a:r>
            <a:endParaRPr/>
          </a:p>
        </p:txBody>
      </p:sp>
      <p:sp>
        <p:nvSpPr>
          <p:cNvPr id="230" name="Google Shape;230;p15"/>
          <p:cNvSpPr txBox="1"/>
          <p:nvPr>
            <p:ph idx="1" type="body"/>
          </p:nvPr>
        </p:nvSpPr>
        <p:spPr>
          <a:xfrm>
            <a:off x="5917137" y="2390774"/>
            <a:ext cx="37241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Ако изтеглим една web страница, ние се свързваме със сървъра, където тя е разположена и теглим информацията директно от там (централния сървър). </a:t>
            </a:r>
            <a:br>
              <a:rPr lang="en-US"/>
            </a:b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Така работи „почти“ всичкия трафик в мрежата.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network-with-central-server" id="231" name="Google Shape;23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90774"/>
            <a:ext cx="6191250" cy="44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Как работи BitTorrent?</a:t>
            </a:r>
            <a:endParaRPr/>
          </a:p>
        </p:txBody>
      </p:sp>
      <p:sp>
        <p:nvSpPr>
          <p:cNvPr id="237" name="Google Shape;237;p16"/>
          <p:cNvSpPr txBox="1"/>
          <p:nvPr>
            <p:ph idx="1" type="body"/>
          </p:nvPr>
        </p:nvSpPr>
        <p:spPr>
          <a:xfrm>
            <a:off x="677335" y="1583073"/>
            <a:ext cx="3710182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BitTorrent е peer-to-peer протокол.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Всички компютри в мрежата се събират в “swarm” (група от компютри, които теглят и качват един и същи торент).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Този swarm работи без нуждата от централен сървър.</a:t>
            </a:r>
            <a:endParaRPr/>
          </a:p>
        </p:txBody>
      </p:sp>
      <p:pic>
        <p:nvPicPr>
          <p:cNvPr descr="peer-to-peer-network" id="238" name="Google Shape;23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7517" y="1681291"/>
            <a:ext cx="5587592" cy="4031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Как работи BitTorrent?</a:t>
            </a:r>
            <a:endParaRPr/>
          </a:p>
        </p:txBody>
      </p:sp>
      <p:sp>
        <p:nvSpPr>
          <p:cNvPr id="244" name="Google Shape;244;p17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Обикновенно, за да станем част от „swarm” е нужно да заредим .torrent файл в BitTorrent client.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Клиентът се свързва с тракер, който е обособен в .torrent файла.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Тракерът съдържа списък с IP адресите на вече свързаните компютри в swarm-a и споделя този списък с новия клиент. След като клиентът е вече свързан към swarm-a, той започва да сваля малки парчета от торента.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В момента, в който клиентът разполага с някакви данни, той автоматично може да започне да ги споделя с другите от swarm-a.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По този начин, всеки който тегли, автоматично качва (upload-ва).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Трафикът се разпределя.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Къде е тракерът в цялото уравнение?</a:t>
            </a:r>
            <a:endParaRPr/>
          </a:p>
        </p:txBody>
      </p:sp>
      <p:sp>
        <p:nvSpPr>
          <p:cNvPr id="250" name="Google Shape;250;p18"/>
          <p:cNvSpPr txBox="1"/>
          <p:nvPr>
            <p:ph idx="1" type="body"/>
          </p:nvPr>
        </p:nvSpPr>
        <p:spPr>
          <a:xfrm>
            <a:off x="5570176" y="2246603"/>
            <a:ext cx="4039045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BitTorrent клиентите реално не теглят файлове от тракера.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Тракерът участва само като диспечер на участниците в swarm-a.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Тракерът не тегли и не качва данни.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Повече за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BitTorrent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Проверете, какво е Torrent DHT.</a:t>
            </a:r>
            <a:endParaRPr/>
          </a:p>
        </p:txBody>
      </p:sp>
      <p:pic>
        <p:nvPicPr>
          <p:cNvPr descr="BASIC HACKING TIPS TUTORIALS TRICKS TIPS HELP EXPLORE UR KNOWLEDGE: What  are Torrents and its working ?" id="251" name="Google Shape;25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15980"/>
            <a:ext cx="5342020" cy="5342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pic>
        <p:nvPicPr>
          <p:cNvPr descr="Torrents (a distributed system). Introduction | by Keshara Piyumal | Medium" id="257" name="Google Shape;257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609600"/>
            <a:ext cx="7792898" cy="6194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re's life without technology – Communication Today" id="149" name="Google Shape;149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964" y="556377"/>
            <a:ext cx="5907951" cy="590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63" name="Google Shape;263;p2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Diana, A Blockchain 'Lunar Registry,' Attempts To Tokenize The Moon" id="264" name="Google Shape;26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202779" cy="6862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70" name="Google Shape;270;p2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Image for post" id="271" name="Google Shape;27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371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Дефиниция за DLT и Blockchain</a:t>
            </a:r>
            <a:endParaRPr/>
          </a:p>
        </p:txBody>
      </p:sp>
      <p:sp>
        <p:nvSpPr>
          <p:cNvPr id="277" name="Google Shape;277;p22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Blockchain e вид distributed ledger technology (DLT) - Система за счетоводство, в която записите на транзакциите са разпределени сред мрежа от компютри.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Distributed Ledger Technology</a:t>
            </a:r>
            <a:endParaRPr/>
          </a:p>
        </p:txBody>
      </p:sp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6616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Distributed Ledger или Shared Ledger/DLT, представлява консенсус от репликирани, споделени и синхронизирани дигитални данни, които са разпространени между множество места, държави или институции. Липсва централен администратор.</a:t>
            </a:r>
            <a:endParaRPr/>
          </a:p>
          <a:p>
            <a:pPr indent="-356616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За съществуването на DLT се изисква peer-to-peer мрежа.</a:t>
            </a:r>
            <a:endParaRPr/>
          </a:p>
          <a:p>
            <a:pPr indent="-356616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Нужен е алгоритъм за консенсус, който разрешава репликация.</a:t>
            </a:r>
            <a:endParaRPr/>
          </a:p>
          <a:p>
            <a:pPr indent="-356616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Пример за DLT е Blockchain, който може да бъде публичен или частен.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9d172a9998_0_88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Distributed Ledger Technology (DLT)</a:t>
            </a:r>
            <a:endParaRPr/>
          </a:p>
        </p:txBody>
      </p:sp>
      <p:sp>
        <p:nvSpPr>
          <p:cNvPr id="289" name="Google Shape;289;g19d172a9998_0_88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6616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Базата данни, която DLT използва е разпределена между множество възли (nodes/devices) в p2p мрежата.</a:t>
            </a:r>
            <a:endParaRPr/>
          </a:p>
          <a:p>
            <a:pPr indent="-356616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Тя се репликира и запазва независимо.</a:t>
            </a:r>
            <a:endParaRPr/>
          </a:p>
          <a:p>
            <a:pPr indent="-356616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Водещото предимство е липсата на централен авторитет.</a:t>
            </a:r>
            <a:endParaRPr/>
          </a:p>
          <a:p>
            <a:pPr indent="-356616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Когато има промяна в данните, един възел създава нова транзакция, а останалите използват алгоритъм за консенсус, за да я потвърдят.</a:t>
            </a:r>
            <a:endParaRPr/>
          </a:p>
          <a:p>
            <a:pPr indent="-356616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След като е потвърдена транзакцията, тя се записва сред останалите възли.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4">
            <a:hlinkClick r:id="rId3"/>
          </p:cNvPr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047" y="2689600"/>
            <a:ext cx="8192729" cy="2171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00" name="Google Shape;300;p2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301" name="Google Shape;30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9600"/>
            <a:ext cx="12210071" cy="5585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07" name="Google Shape;307;p26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308" name="Google Shape;30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50469"/>
            <a:ext cx="12196438" cy="5353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14" name="Google Shape;314;p27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2940"/>
            <a:ext cx="12172035" cy="544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21" name="Google Shape;321;p28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322" name="Google Shape;32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609600"/>
            <a:ext cx="12197285" cy="5149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Как започва всичко...</a:t>
            </a:r>
            <a:endParaRPr/>
          </a:p>
        </p:txBody>
      </p:sp>
      <p:sp>
        <p:nvSpPr>
          <p:cNvPr id="155" name="Google Shape;155;p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В началото на XX век, фокусът е бил върху instant messaging.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AOL Instant Messaging (AIM), ICQ, MSN Messenger, Yahoo Messenger, Dir.bg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„Големите“ се фокусират само на едно място...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Когато фокусът е изцяло върху една точка, пропускаме останалите, а там, доста често, се крие ключът от бараката.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В случая instant messaging включва в себе си само изпращане на текст. Сякаш звук и изображение не съществуват...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Една стъпка по-напред, Skype разрешава хората да се чувстват все по-близо, без значение къде са (стига да имат интернет).</a:t>
            </a:r>
            <a:br>
              <a:rPr lang="en-US" u="sng">
                <a:solidFill>
                  <a:schemeClr val="hlink"/>
                </a:solidFill>
                <a:hlinkClick r:id="rId3"/>
              </a:rPr>
            </a:b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329" name="Google Shape;32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3821"/>
            <a:ext cx="12222332" cy="56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9d172a9998_0_9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Защо времето има значение?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19d172a9998_0_93"/>
          <p:cNvSpPr txBox="1"/>
          <p:nvPr>
            <p:ph idx="1" type="body"/>
          </p:nvPr>
        </p:nvSpPr>
        <p:spPr>
          <a:xfrm>
            <a:off x="677334" y="128653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https://www.nvidia.com/en-us/geforce/news/what-is-fps-and-how-it-helps-you-win-games/</a:t>
            </a:r>
            <a:r>
              <a:rPr lang="en-US"/>
              <a:t> </a:t>
            </a:r>
            <a:endParaRPr/>
          </a:p>
        </p:txBody>
      </p:sp>
      <p:pic>
        <p:nvPicPr>
          <p:cNvPr descr="Running high frames and refresh rates on competitive games allow you to see things sooner and hit what you are aiming at. This high FPS and Hz CS:GO video shows the benefits of using a powerful graphics card like the GeForce RTX 2080Ti with a 240 Hz monitor. High FPS and Hz provide these benefits:&#10;1. Animation Smoothness: Easier target tracking&#10;2. Ghosting: Minimize distracting effects such as ghosting&#10;3. Tearing: Minimize distracting effects such as tearing&#10;4. System latency: See players sooner&#10;&#10;For more information on how high frames and refresh rate help in competitive gaming visit here: https://www.nvidia.com/en-us/geforce/news/geforce-gives-you-the-edge-in-battle-royale/&#10;&#10;To get the best GeForce graphics card for competitive gaming visit here: www.frameswingames.com &#10;&#10;Subscribe to GeForce! https://www.youtube.com/channel/UCL-g3eGJi1omSDSz48AML-g?sub_confirmation=1 &#10;&#10;GeForce Twitter: https://twitter.com/NVIDIAGeForce &#10;GeForce Facebook: https://www.facebook.com/NVIDIAGeForce/ &#10;GeForce Instagram: https://www.instagram.com/nvidiageforce/ &#10;&#10;#FramesWinGames&#10;#CS:GO&#10;#CompetitiveGaming&#10;#Esports" id="336" name="Google Shape;336;g19d172a9998_0_93" title="GeForce Powered High FPS CS:GO SLO-MO Vide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0724" y="1930501"/>
            <a:ext cx="6570020" cy="49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9d172a9998_0_0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9d172a9998_0_0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g19d172a999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2300" y="122689"/>
            <a:ext cx="12192000" cy="6518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9d172a9998_0_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Client-server - Round trip?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time if the server is far away</a:t>
            </a:r>
            <a:endParaRPr/>
          </a:p>
        </p:txBody>
      </p:sp>
      <p:sp>
        <p:nvSpPr>
          <p:cNvPr id="349" name="Google Shape;349;g19d172a9998_0_6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Други играчи по-близо до сървъра?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9d172a9998_0_11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19d172a9998_0_11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g19d172a9998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133"/>
            <a:ext cx="12192000" cy="6637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9d172a9998_0_17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Как да се справим със забавянето?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Latency</a:t>
            </a:r>
            <a:endParaRPr/>
          </a:p>
        </p:txBody>
      </p:sp>
      <p:sp>
        <p:nvSpPr>
          <p:cNvPr id="362" name="Google Shape;362;g19d172a9998_0_17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По-бързи машини (компютри)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По-добра интернет връзка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По-близо до сървъра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По-близо до останалите играчи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9d172a9998_0_2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Спекулация</a:t>
            </a:r>
            <a:endParaRPr/>
          </a:p>
        </p:txBody>
      </p:sp>
      <p:sp>
        <p:nvSpPr>
          <p:cNvPr id="368" name="Google Shape;368;g19d172a9998_0_22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g19d172a9998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12" y="2160600"/>
            <a:ext cx="6557940" cy="469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19d172a9998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8425" y="0"/>
            <a:ext cx="5253576" cy="374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9d172a9998_0_28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Спекулация - как работи в игрите?</a:t>
            </a:r>
            <a:endParaRPr/>
          </a:p>
        </p:txBody>
      </p:sp>
      <p:sp>
        <p:nvSpPr>
          <p:cNvPr id="376" name="Google Shape;376;g19d172a9998_0_28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Предсказание на следващите действия в играта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Ако предстазанието е точно или близко, всичко е наред, играта вече е по-добра.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Ако предсказанието е грешно е нужно да го поправим в движение (играчите започват да се телепортират и т.н.)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9d172a9998_0_34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Сравняване на спекулативни предсказания и реалност в играта</a:t>
            </a:r>
            <a:endParaRPr/>
          </a:p>
        </p:txBody>
      </p:sp>
      <p:sp>
        <p:nvSpPr>
          <p:cNvPr id="382" name="Google Shape;382;g19d172a9998_0_34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g19d172a9998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14" y="2160600"/>
            <a:ext cx="5814410" cy="469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19d172a9998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300" y="2150336"/>
            <a:ext cx="5814399" cy="471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9d172a9998_0_41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Прогрес</a:t>
            </a:r>
            <a:endParaRPr/>
          </a:p>
        </p:txBody>
      </p:sp>
      <p:sp>
        <p:nvSpPr>
          <p:cNvPr id="390" name="Google Shape;390;g19d172a9998_0_41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Client-server model - strongly consistent</a:t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en-US"/>
              <a:t>Сървърът е единствен арбитър за това, какво се е случило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Добавянето на спекулация - weakly consistent</a:t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en-US"/>
              <a:t>Всеки играч наблюдава една леко различна игра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-US"/>
              <a:t>Сървърът е все още единствен арбитър за това, какво се случва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Проблем</a:t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en-US"/>
              <a:t>Все още има лаг на сървъра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Peer-to-Peer</a:t>
            </a:r>
            <a:br>
              <a:rPr lang="en-US"/>
            </a:br>
            <a:r>
              <a:rPr lang="en-US"/>
              <a:t>Споделяне на музика - Kazaa, Napster</a:t>
            </a:r>
            <a:endParaRPr/>
          </a:p>
        </p:txBody>
      </p:sp>
      <p:sp>
        <p:nvSpPr>
          <p:cNvPr id="161" name="Google Shape;161;p4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Napster (1999) е пионер в peer-to-peer (P2P) споделянето на файлове в интернет. Във времето претърпява набор от трансформации: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Споделяне на mp3 файлове.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Магазин за музика.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Стрийминг платформа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Последователи на Napser: Gnutella, Freenet, BearShare, Soulseek. AudioGalaxy, LimeWire, Scour, Kazaa, Madster, eDonkey.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Двама приятели Janus Friis и Niklas Zennstrom създават Kazaa.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Sky Peer to Peer – технология приложена в една сфера, може да се приложи и в друга.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9d172a9998_0_46"/>
          <p:cNvSpPr txBox="1"/>
          <p:nvPr>
            <p:ph type="title"/>
          </p:nvPr>
        </p:nvSpPr>
        <p:spPr>
          <a:xfrm>
            <a:off x="666109" y="587175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Решение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speculation + Lag compensation = Good</a:t>
            </a:r>
            <a:endParaRPr/>
          </a:p>
        </p:txBody>
      </p:sp>
      <p:pic>
        <p:nvPicPr>
          <p:cNvPr id="396" name="Google Shape;396;g19d172a9998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75" y="2212875"/>
            <a:ext cx="8539689" cy="464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9d172a9998_0_5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19d172a9998_0_52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g19d172a9998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25" y="425825"/>
            <a:ext cx="11484349" cy="58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9d172a9998_0_6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Timestamp of keystrokes</a:t>
            </a:r>
            <a:endParaRPr/>
          </a:p>
        </p:txBody>
      </p:sp>
      <p:sp>
        <p:nvSpPr>
          <p:cNvPr id="409" name="Google Shape;409;g19d172a9998_0_66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g19d172a9998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25" y="1726574"/>
            <a:ext cx="10153748" cy="513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9d172a9998_0_8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Решение?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Отстранете сървъра…</a:t>
            </a:r>
            <a:endParaRPr/>
          </a:p>
        </p:txBody>
      </p:sp>
      <p:sp>
        <p:nvSpPr>
          <p:cNvPr id="416" name="Google Shape;416;g19d172a9998_0_82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g19d172a9998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2160601"/>
            <a:ext cx="7816724" cy="44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9d172a9998_0_58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Допълнителни материали</a:t>
            </a:r>
            <a:endParaRPr/>
          </a:p>
        </p:txBody>
      </p:sp>
      <p:sp>
        <p:nvSpPr>
          <p:cNvPr id="423" name="Google Shape;423;g19d172a9998_0_58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-"/>
            </a:pPr>
            <a:r>
              <a:rPr lang="en-US"/>
              <a:t>L10: How Counterstrike Works (Time in Distributed Systems)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https://www.youtube.com/watch?v=GX4595KeZyc</a:t>
            </a:r>
            <a:r>
              <a:rPr lang="en-US"/>
              <a:t> 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-US"/>
              <a:t>Distributed Systems Course -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https://www.youtube.com/@DistributedSystems</a:t>
            </a:r>
            <a:r>
              <a:rPr lang="en-US"/>
              <a:t> 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-US"/>
              <a:t>Introduction to Blockchain consensus -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https://www.youtube.com/watch?v=LFZDpF_A-BE</a:t>
            </a:r>
            <a:r>
              <a:rPr lang="en-US"/>
              <a:t> 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-US"/>
              <a:t>Distributed system design example -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https://www.youtube.com/watch?v=W6qURtqrldc</a:t>
            </a:r>
            <a:r>
              <a:rPr lang="en-US"/>
              <a:t> 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9d172a9998_0_7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Q&amp;A</a:t>
            </a:r>
            <a:endParaRPr/>
          </a:p>
        </p:txBody>
      </p:sp>
      <p:pic>
        <p:nvPicPr>
          <p:cNvPr id="429" name="Google Shape;429;g19d172a9998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50" y="1760100"/>
            <a:ext cx="9009525" cy="50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thenextweb.com/wp-content/blogs.dir/1/files/2013/08/Screen-Shot-2013-08-29-at-8.39.24-AM.png" id="166" name="Google Shape;166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68080"/>
            <a:ext cx="9327721" cy="509583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Как работи Skype?</a:t>
            </a:r>
            <a:br>
              <a:rPr lang="en-US"/>
            </a:br>
            <a:r>
              <a:rPr lang="en-US"/>
              <a:t>VoIP – Voice over IP</a:t>
            </a:r>
            <a:endParaRPr/>
          </a:p>
        </p:txBody>
      </p:sp>
      <p:sp>
        <p:nvSpPr>
          <p:cNvPr id="173" name="Google Shape;173;p6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VoIP – тази система разрешава разговорът да се проведе през интернет доставчика, вместо през телефонна линия.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В случая с телефонните услуги, ако искаме да проведем разговор в локалната страна (България) цената ще е една. Ако искаме в ЕС – друга. Ако искаме да се обадим в Аржентина – трета.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За разлика от телефонните услуги, цената за пренос на данни от A до Б и от A до Я е една и съща.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VoIP конвертира звукът от гласа на участниците в данни. Качеството на конвертирането зависи от случая. Същото важи и за mp3 файловете.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Качеството се намаля, но участниците не разбират (освен ако нямат тренирано ухо).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79" name="Google Shape;179;p7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Learn About VoIP Technology | Dallas Telephone Service" id="180" name="Google Shape;18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609599"/>
            <a:ext cx="7824982" cy="5508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VOIP - Networking Services" id="187" name="Google Shape;18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81" y="537411"/>
            <a:ext cx="7672582" cy="58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Как работи Skype?</a:t>
            </a:r>
            <a:br>
              <a:rPr lang="en-US"/>
            </a:br>
            <a:r>
              <a:rPr lang="en-US"/>
              <a:t>Peer-to-peer</a:t>
            </a:r>
            <a:endParaRPr/>
          </a:p>
        </p:txBody>
      </p:sp>
      <p:sp>
        <p:nvSpPr>
          <p:cNvPr id="193" name="Google Shape;193;p9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Skype не използва директна връзка между участниците.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Всички компютри, на които работи Skype, са свързани в peer-to-peer мрежа.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Тази мрежа работи по един и същи начин, навсякъде. От нас зависи как ще я използваме (legal/illegal data sharing).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Когато провеждаме разговор, данните се рутират през комбинация от участници в мрежата (търси се най-ефикасния път).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По този начин се намаля трафикът, който минава директно през личната инфраструктура на Skype.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2020-11-30T11:30:51Z</dcterms:created>
  <dc:creator>Viktor</dc:creator>
</cp:coreProperties>
</file>